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8" r:id="rId12"/>
  </p:sldIdLst>
  <p:sldSz cx="12192000" cy="6858000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AF03047-ABC5-47F9-A248-FA9373C0AE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E6EB3028-7920-47B7-9541-7510DD0DF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o-RO"/>
              <a:t>Faceți clic pentru a edita stilul de subtitlu coordonator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765CE0C2-8A60-4DC8-8029-628833C5D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8FA16D3E-102A-4B54-B2AC-F97068AF1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44A9E772-3FF3-4088-AB55-B668751A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242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082E3FC-458C-4734-9B73-49F301D3C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2AA98A54-D71A-4311-9CC7-C0F37030C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9C1EFCC-77FC-486F-953F-B1BFF98F1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3E25523-B810-4E35-BEB1-6CDC14DE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638EBB2C-A15D-46D3-9291-A9C1AE2EF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427021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>
            <a:extLst>
              <a:ext uri="{FF2B5EF4-FFF2-40B4-BE49-F238E27FC236}">
                <a16:creationId xmlns:a16="http://schemas.microsoft.com/office/drawing/2014/main" id="{7144A7C4-84DE-4DF6-9368-B0BC7A23E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vertical 2">
            <a:extLst>
              <a:ext uri="{FF2B5EF4-FFF2-40B4-BE49-F238E27FC236}">
                <a16:creationId xmlns:a16="http://schemas.microsoft.com/office/drawing/2014/main" id="{67C54F89-226B-4824-9CB5-8D5213867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04C451ED-7B9A-45CC-8F4C-7DFC8595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DF19DF04-0ABB-4C76-AB31-1B8E66469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2F33AC8F-22CF-4689-9B41-550E0E947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40578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DA0FAFA-3360-4322-B570-EA0114254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34882671-9E91-4835-8A60-0117A0E6D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C72AA005-DE1D-4264-8243-AD5D2A459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55F8C49B-4B9E-4CA9-AE7B-545725CC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0781849A-8EBF-45B4-B9FE-9A8ECD661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30428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A2AC73F-DD22-418F-8D89-0E0A49407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B156220A-35E5-4BF4-AA05-9AF84D1FE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60EFAD1F-5790-4CB8-9618-1A0BC7EA0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4B5706E0-2CD8-4A16-BBC6-9CE265797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7FDF0351-E7B1-4642-AEAD-F31A1FF5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18018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9783BB5-45FE-428D-AA01-DE0E2E37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4B4EC8C4-941C-460E-8335-3ED79A5BB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66ADD286-E777-464F-AEA6-79692CF2C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4173E6CE-22FD-450B-BDC7-56A2BE771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ACC31AE2-C10B-4212-96B0-6C0C1FA64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899C346B-81AB-4B46-A3CE-A2A4834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18782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2BF8054F-C115-4C57-A384-59FB15B2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2D283F41-BD9D-4BC8-8082-E0B36050C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4" name="Substituent conținut 3">
            <a:extLst>
              <a:ext uri="{FF2B5EF4-FFF2-40B4-BE49-F238E27FC236}">
                <a16:creationId xmlns:a16="http://schemas.microsoft.com/office/drawing/2014/main" id="{1F859477-AA53-419B-8C9E-DD7322DF9F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5" name="Substituent text 4">
            <a:extLst>
              <a:ext uri="{FF2B5EF4-FFF2-40B4-BE49-F238E27FC236}">
                <a16:creationId xmlns:a16="http://schemas.microsoft.com/office/drawing/2014/main" id="{3D12A571-FB47-4F87-8FC0-289EF8D978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6" name="Substituent conținut 5">
            <a:extLst>
              <a:ext uri="{FF2B5EF4-FFF2-40B4-BE49-F238E27FC236}">
                <a16:creationId xmlns:a16="http://schemas.microsoft.com/office/drawing/2014/main" id="{254E3575-1FCC-4E87-8463-CC9B98D65A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7" name="Substituent dată 6">
            <a:extLst>
              <a:ext uri="{FF2B5EF4-FFF2-40B4-BE49-F238E27FC236}">
                <a16:creationId xmlns:a16="http://schemas.microsoft.com/office/drawing/2014/main" id="{43BA7B8B-FCC6-4C13-AF13-E02A7DC1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8" name="Substituent subsol 7">
            <a:extLst>
              <a:ext uri="{FF2B5EF4-FFF2-40B4-BE49-F238E27FC236}">
                <a16:creationId xmlns:a16="http://schemas.microsoft.com/office/drawing/2014/main" id="{2CC0D1BD-F803-4803-A2D7-8571EEBC1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ubstituent număr diapozitiv 8">
            <a:extLst>
              <a:ext uri="{FF2B5EF4-FFF2-40B4-BE49-F238E27FC236}">
                <a16:creationId xmlns:a16="http://schemas.microsoft.com/office/drawing/2014/main" id="{00E803FD-D806-4646-A0F8-8121C794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4063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7138FD5-C65A-4F45-A131-D269B0D13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dată 2">
            <a:extLst>
              <a:ext uri="{FF2B5EF4-FFF2-40B4-BE49-F238E27FC236}">
                <a16:creationId xmlns:a16="http://schemas.microsoft.com/office/drawing/2014/main" id="{300EA341-25F4-4803-80D6-08D3D9FC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4" name="Substituent subsol 3">
            <a:extLst>
              <a:ext uri="{FF2B5EF4-FFF2-40B4-BE49-F238E27FC236}">
                <a16:creationId xmlns:a16="http://schemas.microsoft.com/office/drawing/2014/main" id="{C14901E9-8E8D-4FFB-A83E-9B3DFA304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ubstituent număr diapozitiv 4">
            <a:extLst>
              <a:ext uri="{FF2B5EF4-FFF2-40B4-BE49-F238E27FC236}">
                <a16:creationId xmlns:a16="http://schemas.microsoft.com/office/drawing/2014/main" id="{05E298F3-78CE-4A13-93D4-9AF79DBAB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78912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>
            <a:extLst>
              <a:ext uri="{FF2B5EF4-FFF2-40B4-BE49-F238E27FC236}">
                <a16:creationId xmlns:a16="http://schemas.microsoft.com/office/drawing/2014/main" id="{6C0404A7-2266-4BE1-9BF6-C86CA41B3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3" name="Substituent subsol 2">
            <a:extLst>
              <a:ext uri="{FF2B5EF4-FFF2-40B4-BE49-F238E27FC236}">
                <a16:creationId xmlns:a16="http://schemas.microsoft.com/office/drawing/2014/main" id="{E61DF8F2-2993-4572-A3C0-F984DBB8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ubstituent număr diapozitiv 3">
            <a:extLst>
              <a:ext uri="{FF2B5EF4-FFF2-40B4-BE49-F238E27FC236}">
                <a16:creationId xmlns:a16="http://schemas.microsoft.com/office/drawing/2014/main" id="{1D9FDA31-CFA0-458F-9826-F619C7F1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29455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7B78BAF-BC5A-4A62-94E2-57340D5E4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9207121D-5060-4D35-9492-6ABD96135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05899545-F57A-478C-8369-4AE211039C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921F8D56-62A7-4449-9A5C-8CD0731D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58E11895-1B1E-4155-B8EE-A7DE986C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19F2FB55-DEF5-4CC8-A1FD-DE35F63D7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09058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310B8AC-614A-41D5-8717-A49B17B6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imagine 2">
            <a:extLst>
              <a:ext uri="{FF2B5EF4-FFF2-40B4-BE49-F238E27FC236}">
                <a16:creationId xmlns:a16="http://schemas.microsoft.com/office/drawing/2014/main" id="{0B59105A-45AE-4A23-B1FD-101A940EDB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Substituent text 3">
            <a:extLst>
              <a:ext uri="{FF2B5EF4-FFF2-40B4-BE49-F238E27FC236}">
                <a16:creationId xmlns:a16="http://schemas.microsoft.com/office/drawing/2014/main" id="{02A8C7BB-D694-4782-B64E-965E43A87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o-RO"/>
              <a:t>Faceţi clic pentru a edita Master stiluri text</a:t>
            </a:r>
          </a:p>
        </p:txBody>
      </p:sp>
      <p:sp>
        <p:nvSpPr>
          <p:cNvPr id="5" name="Substituent dată 4">
            <a:extLst>
              <a:ext uri="{FF2B5EF4-FFF2-40B4-BE49-F238E27FC236}">
                <a16:creationId xmlns:a16="http://schemas.microsoft.com/office/drawing/2014/main" id="{2B229F51-EC75-4DFD-986D-F9D071D7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6" name="Substituent subsol 5">
            <a:extLst>
              <a:ext uri="{FF2B5EF4-FFF2-40B4-BE49-F238E27FC236}">
                <a16:creationId xmlns:a16="http://schemas.microsoft.com/office/drawing/2014/main" id="{ABE9330D-EF10-4E2A-BAA8-46D36D77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ubstituent număr diapozitiv 6">
            <a:extLst>
              <a:ext uri="{FF2B5EF4-FFF2-40B4-BE49-F238E27FC236}">
                <a16:creationId xmlns:a16="http://schemas.microsoft.com/office/drawing/2014/main" id="{F69D0155-BA9F-4602-8E33-EF6E16446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1871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titlu 1">
            <a:extLst>
              <a:ext uri="{FF2B5EF4-FFF2-40B4-BE49-F238E27FC236}">
                <a16:creationId xmlns:a16="http://schemas.microsoft.com/office/drawing/2014/main" id="{9598A3F5-F8E3-49E8-B6A3-F3B2B5A7C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o-RO"/>
              <a:t>Faceți clic pentru a edita stilul de titlu coordonator</a:t>
            </a:r>
          </a:p>
        </p:txBody>
      </p:sp>
      <p:sp>
        <p:nvSpPr>
          <p:cNvPr id="3" name="Substituent text 2">
            <a:extLst>
              <a:ext uri="{FF2B5EF4-FFF2-40B4-BE49-F238E27FC236}">
                <a16:creationId xmlns:a16="http://schemas.microsoft.com/office/drawing/2014/main" id="{3A624597-290D-486A-9040-2408D0F7C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</a:p>
        </p:txBody>
      </p:sp>
      <p:sp>
        <p:nvSpPr>
          <p:cNvPr id="4" name="Substituent dată 3">
            <a:extLst>
              <a:ext uri="{FF2B5EF4-FFF2-40B4-BE49-F238E27FC236}">
                <a16:creationId xmlns:a16="http://schemas.microsoft.com/office/drawing/2014/main" id="{9BBD1391-D8B9-4E0F-B3F8-8FC361D907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CE6B1-2EEE-490C-B38B-2DC5CF015164}" type="datetimeFigureOut">
              <a:rPr lang="ro-RO" smtClean="0"/>
              <a:t>19.03.2025</a:t>
            </a:fld>
            <a:endParaRPr lang="ro-RO"/>
          </a:p>
        </p:txBody>
      </p:sp>
      <p:sp>
        <p:nvSpPr>
          <p:cNvPr id="5" name="Substituent subsol 4">
            <a:extLst>
              <a:ext uri="{FF2B5EF4-FFF2-40B4-BE49-F238E27FC236}">
                <a16:creationId xmlns:a16="http://schemas.microsoft.com/office/drawing/2014/main" id="{4382DA8B-B75E-454C-B22B-2CD86317B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ubstituent număr diapozitiv 5">
            <a:extLst>
              <a:ext uri="{FF2B5EF4-FFF2-40B4-BE49-F238E27FC236}">
                <a16:creationId xmlns:a16="http://schemas.microsoft.com/office/drawing/2014/main" id="{B18246E5-3539-47BE-8A01-AE60FE55F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7181C-A2BF-4ACE-B487-FF1E52DF4D7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45897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E13A08D3-4FB7-48CD-85CD-A149480BD2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o-RO" sz="5400" dirty="0"/>
              <a:t>Împărțirea cercului în părți egale</a:t>
            </a:r>
          </a:p>
        </p:txBody>
      </p:sp>
      <p:sp>
        <p:nvSpPr>
          <p:cNvPr id="3" name="Subtitlu 2">
            <a:extLst>
              <a:ext uri="{FF2B5EF4-FFF2-40B4-BE49-F238E27FC236}">
                <a16:creationId xmlns:a16="http://schemas.microsoft.com/office/drawing/2014/main" id="{58E296F5-31DF-4608-92A3-EC791EEDF4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o-RO" dirty="0"/>
              <a:t>Pentru obținerea rețelei radiale (din cercuri concentrice)</a:t>
            </a:r>
          </a:p>
        </p:txBody>
      </p:sp>
    </p:spTree>
    <p:extLst>
      <p:ext uri="{BB962C8B-B14F-4D97-AF65-F5344CB8AC3E}">
        <p14:creationId xmlns:p14="http://schemas.microsoft.com/office/powerpoint/2010/main" val="1930419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991F7B3A-4B2E-4B8B-AE93-37B3020C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867695" cy="5891984"/>
          </a:xfrm>
        </p:spPr>
        <p:txBody>
          <a:bodyPr>
            <a:normAutofit fontScale="90000"/>
          </a:bodyPr>
          <a:lstStyle/>
          <a:p>
            <a:r>
              <a:rPr lang="ro-RO" dirty="0"/>
              <a:t>Împărțiți raza (sau diametrul) în unități egale și marcați de două ori câte 3, de două ori câte 2, de două ori câte una și două jumătăți de unitate pentru a trasa cercurile concentrice ca în </a:t>
            </a:r>
            <a:r>
              <a:rPr lang="ro-RO" i="1" dirty="0"/>
              <a:t>Fig. 1a, b </a:t>
            </a:r>
            <a:r>
              <a:rPr lang="ro-RO" dirty="0"/>
              <a:t>(p. 74)</a:t>
            </a:r>
            <a:r>
              <a:rPr lang="ro-RO" i="1" dirty="0"/>
              <a:t> </a:t>
            </a:r>
            <a:r>
              <a:rPr lang="ro-RO" dirty="0"/>
              <a:t>din manual. 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FD8289AC-49C9-42C2-A7F0-ABF7BA0C7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795" y="484505"/>
            <a:ext cx="5162006" cy="5821486"/>
          </a:xfrm>
        </p:spPr>
      </p:pic>
    </p:spTree>
    <p:extLst>
      <p:ext uri="{BB962C8B-B14F-4D97-AF65-F5344CB8AC3E}">
        <p14:creationId xmlns:p14="http://schemas.microsoft.com/office/powerpoint/2010/main" val="4021180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F7C45B8E-D90D-46A1-AB3C-737BF52C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69" y="300448"/>
            <a:ext cx="11483591" cy="1201782"/>
          </a:xfrm>
        </p:spPr>
        <p:txBody>
          <a:bodyPr>
            <a:noAutofit/>
          </a:bodyPr>
          <a:lstStyle/>
          <a:p>
            <a:r>
              <a:rPr lang="ro-RO" sz="2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Cercul se mai poate împărți în 6 părți egale, </a:t>
            </a:r>
            <a:r>
              <a:rPr lang="ro-RO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păstrând raza cercului în </a:t>
            </a:r>
            <a:r>
              <a:rPr lang="ro-RO" sz="2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deschiderea compasului</a:t>
            </a:r>
            <a:r>
              <a:rPr lang="ro-RO" sz="2800" dirty="0">
                <a:solidFill>
                  <a:srgbClr val="000000"/>
                </a:solidFill>
                <a:latin typeface="Calibri Light" panose="020F0302020204030204" pitchFamily="34" charset="0"/>
              </a:rPr>
              <a:t>. Fixați vârful acestuia într-un punct de pe cerc și </a:t>
            </a:r>
            <a:r>
              <a:rPr lang="ro-RO" sz="2800" b="0" i="0" dirty="0">
                <a:solidFill>
                  <a:srgbClr val="000000"/>
                </a:solidFill>
                <a:effectLst/>
                <a:latin typeface="Calibri Light" panose="020F0302020204030204" pitchFamily="34" charset="0"/>
              </a:rPr>
              <a:t>marcați raza de 6 ori pe circumferința cercului.</a:t>
            </a:r>
            <a:endParaRPr lang="ro-RO" sz="2800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60B19FC4-B147-410F-94A3-43F0645D8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438" y="1775597"/>
            <a:ext cx="3277101" cy="4351338"/>
          </a:xfrm>
        </p:spPr>
      </p:pic>
      <p:pic>
        <p:nvPicPr>
          <p:cNvPr id="7" name="Imagine 6">
            <a:extLst>
              <a:ext uri="{FF2B5EF4-FFF2-40B4-BE49-F238E27FC236}">
                <a16:creationId xmlns:a16="http://schemas.microsoft.com/office/drawing/2014/main" id="{F8264CB5-C83A-4F61-9A74-073DEE608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61" y="1739315"/>
            <a:ext cx="3446375" cy="4423902"/>
          </a:xfrm>
          <a:prstGeom prst="rect">
            <a:avLst/>
          </a:prstGeom>
        </p:spPr>
      </p:pic>
      <p:pic>
        <p:nvPicPr>
          <p:cNvPr id="9" name="Imagine 8">
            <a:extLst>
              <a:ext uri="{FF2B5EF4-FFF2-40B4-BE49-F238E27FC236}">
                <a16:creationId xmlns:a16="http://schemas.microsoft.com/office/drawing/2014/main" id="{36F9A5F8-76CC-4826-A5A5-0DE75BFE7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787" y="1775597"/>
            <a:ext cx="3499700" cy="43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19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774EE7F-FCD0-46C9-AE2A-DA6D674FB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3845767" cy="5475838"/>
          </a:xfrm>
        </p:spPr>
        <p:txBody>
          <a:bodyPr>
            <a:normAutofit/>
          </a:bodyPr>
          <a:lstStyle/>
          <a:p>
            <a:r>
              <a:rPr lang="ro-RO" sz="4000" dirty="0"/>
              <a:t>Desenați un cerc și trasați două diametre perpendiculare.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2FAF28D4-FCC5-4036-B02D-3C6198B4D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65" y="476186"/>
            <a:ext cx="5710335" cy="5905628"/>
          </a:xfrm>
        </p:spPr>
      </p:pic>
    </p:spTree>
    <p:extLst>
      <p:ext uri="{BB962C8B-B14F-4D97-AF65-F5344CB8AC3E}">
        <p14:creationId xmlns:p14="http://schemas.microsoft.com/office/powerpoint/2010/main" val="327440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B519D748-E568-4D00-8A9C-706BE746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233103" cy="5830499"/>
          </a:xfrm>
        </p:spPr>
        <p:txBody>
          <a:bodyPr>
            <a:normAutofit/>
          </a:bodyPr>
          <a:lstStyle/>
          <a:p>
            <a:r>
              <a:rPr lang="ro-RO" sz="4000" dirty="0"/>
              <a:t>Păstrați deschiderea razei și trasați un arc de cerc cu vârful fixat la intersecția diametrului cu circumferința cercului.</a:t>
            </a:r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8C17A8BD-9CCB-4831-A17C-1B7EDAFE50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371" y="593984"/>
            <a:ext cx="5449431" cy="5601639"/>
          </a:xfrm>
        </p:spPr>
      </p:pic>
    </p:spTree>
    <p:extLst>
      <p:ext uri="{BB962C8B-B14F-4D97-AF65-F5344CB8AC3E}">
        <p14:creationId xmlns:p14="http://schemas.microsoft.com/office/powerpoint/2010/main" val="337862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3F8562B-04E4-4EE5-BF7E-1A6EE0666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38522" cy="5867724"/>
          </a:xfrm>
        </p:spPr>
        <p:txBody>
          <a:bodyPr>
            <a:normAutofit/>
          </a:bodyPr>
          <a:lstStyle/>
          <a:p>
            <a:r>
              <a:rPr lang="ro-RO" sz="4000" dirty="0"/>
              <a:t>Repetați operația, mutând vârful compasului în celălalt capăt al diametrului.</a:t>
            </a:r>
            <a:br>
              <a:rPr lang="ro-RO" sz="4000" dirty="0"/>
            </a:br>
            <a:r>
              <a:rPr kumimoji="0" lang="ro-R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Ați împărțit cercul în 6 parți egale.</a:t>
            </a:r>
            <a:endParaRPr lang="ro-RO" sz="4000" dirty="0"/>
          </a:p>
        </p:txBody>
      </p:sp>
      <p:pic>
        <p:nvPicPr>
          <p:cNvPr id="13" name="Substituent conținut 12">
            <a:extLst>
              <a:ext uri="{FF2B5EF4-FFF2-40B4-BE49-F238E27FC236}">
                <a16:creationId xmlns:a16="http://schemas.microsoft.com/office/drawing/2014/main" id="{952AE83B-4DF9-4F98-BA25-03C435E739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01" y="655193"/>
            <a:ext cx="5075784" cy="5577656"/>
          </a:xfrm>
        </p:spPr>
      </p:pic>
    </p:spTree>
    <p:extLst>
      <p:ext uri="{BB962C8B-B14F-4D97-AF65-F5344CB8AC3E}">
        <p14:creationId xmlns:p14="http://schemas.microsoft.com/office/powerpoint/2010/main" val="40289484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8F073F30-39C0-4E36-903D-3BC7FFFD8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088363" cy="5793079"/>
          </a:xfrm>
        </p:spPr>
        <p:txBody>
          <a:bodyPr>
            <a:normAutofit/>
          </a:bodyPr>
          <a:lstStyle/>
          <a:p>
            <a:r>
              <a:rPr lang="ro-RO" dirty="0"/>
              <a:t>Continuați să trasați arce de cerc și din capetele celuilalt diametru perpendicular pe primul. </a:t>
            </a:r>
            <a:br>
              <a:rPr lang="ro-RO" dirty="0"/>
            </a:br>
            <a:endParaRPr lang="ro-RO" dirty="0"/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18BD2B53-67AE-4141-8A2F-74F4E3255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89" y="533272"/>
            <a:ext cx="5605102" cy="5669977"/>
          </a:xfrm>
        </p:spPr>
      </p:pic>
    </p:spTree>
    <p:extLst>
      <p:ext uri="{BB962C8B-B14F-4D97-AF65-F5344CB8AC3E}">
        <p14:creationId xmlns:p14="http://schemas.microsoft.com/office/powerpoint/2010/main" val="9512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5259454B-EB59-4FB6-9F65-7CA8082D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4386943" cy="5676901"/>
          </a:xfrm>
        </p:spPr>
        <p:txBody>
          <a:bodyPr>
            <a:normAutofit fontScale="90000"/>
          </a:bodyPr>
          <a:lstStyle/>
          <a:p>
            <a:br>
              <a:rPr lang="ro-RO" dirty="0"/>
            </a:br>
            <a:r>
              <a:rPr kumimoji="0" lang="ro-R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Ați </a:t>
            </a:r>
            <a:r>
              <a:rPr lang="ro-RO" sz="4000" dirty="0">
                <a:solidFill>
                  <a:prstClr val="black"/>
                </a:solidFill>
                <a:latin typeface="Calibri Light" panose="020F0302020204030204"/>
              </a:rPr>
              <a:t>î</a:t>
            </a:r>
            <a:r>
              <a:rPr kumimoji="0" lang="ro-RO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mpărțit</a:t>
            </a:r>
            <a:r>
              <a:rPr kumimoji="0" lang="ro-R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cercul în 12 părți egale.</a:t>
            </a:r>
            <a:br>
              <a:rPr kumimoji="0" lang="ro-RO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lang="ro-RO" dirty="0"/>
            </a:br>
            <a:r>
              <a:rPr lang="ro-RO" dirty="0"/>
              <a:t>Trasați încă două diametre perpendiculare (la 45 de grade față de celelalte două).</a:t>
            </a:r>
            <a:br>
              <a:rPr lang="ro-RO" dirty="0"/>
            </a:br>
            <a:br>
              <a:rPr lang="ro-RO" dirty="0"/>
            </a:br>
            <a:endParaRPr lang="ro-RO" dirty="0"/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C13E19A7-F043-45D1-8785-DAF409669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171" y="659494"/>
            <a:ext cx="4798577" cy="5382532"/>
          </a:xfrm>
        </p:spPr>
      </p:pic>
    </p:spTree>
    <p:extLst>
      <p:ext uri="{BB962C8B-B14F-4D97-AF65-F5344CB8AC3E}">
        <p14:creationId xmlns:p14="http://schemas.microsoft.com/office/powerpoint/2010/main" val="2214380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71CF7899-E31B-48E6-8BC2-B04B49203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65441" cy="5676901"/>
          </a:xfrm>
        </p:spPr>
        <p:txBody>
          <a:bodyPr>
            <a:normAutofit/>
          </a:bodyPr>
          <a:lstStyle/>
          <a:p>
            <a:r>
              <a:rPr lang="ro-RO" sz="4000" dirty="0"/>
              <a:t>Repetați aceleași operații, folosind capetele noilor diametre trasate și aceeași deschidere a compasului, egală cu raza cercului. 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823BDD47-2522-4438-A654-2A1DB3A1A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59" y="746449"/>
            <a:ext cx="4991841" cy="5295577"/>
          </a:xfrm>
        </p:spPr>
      </p:pic>
    </p:spTree>
    <p:extLst>
      <p:ext uri="{BB962C8B-B14F-4D97-AF65-F5344CB8AC3E}">
        <p14:creationId xmlns:p14="http://schemas.microsoft.com/office/powerpoint/2010/main" val="865259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43B11EC5-4EBC-4C2E-A1D7-7FC3FFE64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41506" cy="5363871"/>
          </a:xfrm>
        </p:spPr>
        <p:txBody>
          <a:bodyPr>
            <a:normAutofit/>
          </a:bodyPr>
          <a:lstStyle/>
          <a:p>
            <a:r>
              <a:rPr lang="ro-RO" sz="4000" dirty="0"/>
              <a:t>Ați împărțit cercul în 24 de părți egale. </a:t>
            </a:r>
          </a:p>
        </p:txBody>
      </p:sp>
      <p:pic>
        <p:nvPicPr>
          <p:cNvPr id="5" name="Substituent conținut 4">
            <a:extLst>
              <a:ext uri="{FF2B5EF4-FFF2-40B4-BE49-F238E27FC236}">
                <a16:creationId xmlns:a16="http://schemas.microsoft.com/office/drawing/2014/main" id="{577451EA-A2E5-453B-B39B-F21653709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548640"/>
            <a:ext cx="5004964" cy="5644853"/>
          </a:xfrm>
        </p:spPr>
      </p:pic>
    </p:spTree>
    <p:extLst>
      <p:ext uri="{BB962C8B-B14F-4D97-AF65-F5344CB8AC3E}">
        <p14:creationId xmlns:p14="http://schemas.microsoft.com/office/powerpoint/2010/main" val="1793109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A6FA4662-35DE-48FD-B76D-695AB6753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21629" cy="5811838"/>
          </a:xfrm>
        </p:spPr>
        <p:txBody>
          <a:bodyPr>
            <a:normAutofit/>
          </a:bodyPr>
          <a:lstStyle/>
          <a:p>
            <a:r>
              <a:rPr lang="ro-RO" sz="4000" dirty="0"/>
              <a:t>Prin trasarea celor patru diametre perpendiculare, două câte două, ați împărțit cercul și în 8 părți egale.</a:t>
            </a:r>
          </a:p>
        </p:txBody>
      </p:sp>
      <p:pic>
        <p:nvPicPr>
          <p:cNvPr id="9" name="Substituent conținut 8">
            <a:extLst>
              <a:ext uri="{FF2B5EF4-FFF2-40B4-BE49-F238E27FC236}">
                <a16:creationId xmlns:a16="http://schemas.microsoft.com/office/drawing/2014/main" id="{D664EC07-F2DB-4C7A-AF3E-BCF7F2490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35" y="329958"/>
            <a:ext cx="5469367" cy="5882172"/>
          </a:xfrm>
        </p:spPr>
      </p:pic>
    </p:spTree>
    <p:extLst>
      <p:ext uri="{BB962C8B-B14F-4D97-AF65-F5344CB8AC3E}">
        <p14:creationId xmlns:p14="http://schemas.microsoft.com/office/powerpoint/2010/main" val="4110632610"/>
      </p:ext>
    </p:extLst>
  </p:cSld>
  <p:clrMapOvr>
    <a:masterClrMapping/>
  </p:clrMapOvr>
</p:sld>
</file>

<file path=ppt/theme/theme1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244</Words>
  <Application>Microsoft Office PowerPoint</Application>
  <PresentationFormat>Widescreen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Temă Office</vt:lpstr>
      <vt:lpstr>Împărțirea cercului în părți egale</vt:lpstr>
      <vt:lpstr>Desenați un cerc și trasați două diametre perpendiculare.</vt:lpstr>
      <vt:lpstr>Păstrați deschiderea razei și trasați un arc de cerc cu vârful fixat la intersecția diametrului cu circumferința cercului.</vt:lpstr>
      <vt:lpstr>Repetați operația, mutând vârful compasului în celălalt capăt al diametrului. Ați împărțit cercul în 6 parți egale.</vt:lpstr>
      <vt:lpstr>Continuați să trasați arce de cerc și din capetele celuilalt diametru perpendicular pe primul.  </vt:lpstr>
      <vt:lpstr> Ați împărțit cercul în 12 părți egale.  Trasați încă două diametre perpendiculare (la 45 de grade față de celelalte două).  </vt:lpstr>
      <vt:lpstr>Repetați aceleași operații, folosind capetele noilor diametre trasate și aceeași deschidere a compasului, egală cu raza cercului. </vt:lpstr>
      <vt:lpstr>Ați împărțit cercul în 24 de părți egale. </vt:lpstr>
      <vt:lpstr>Prin trasarea celor patru diametre perpendiculare, două câte două, ați împărțit cercul și în 8 părți egale.</vt:lpstr>
      <vt:lpstr>Împărțiți raza (sau diametrul) în unități egale și marcați de două ori câte 3, de două ori câte 2, de două ori câte una și două jumătăți de unitate pentru a trasa cercurile concentrice ca în Fig. 1a, b (p. 74) din manual. </vt:lpstr>
      <vt:lpstr>Cercul se mai poate împărți în 6 părți egale, păstrând raza cercului în deschiderea compasului. Fixați vârful acestuia într-un punct de pe cerc și marcați raza de 6 ori pe circumferința cercului.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Impărțirea cercului în părți egale</dc:title>
  <dc:creator>Rita</dc:creator>
  <cp:lastModifiedBy>Redactor Corint 2</cp:lastModifiedBy>
  <cp:revision>26</cp:revision>
  <dcterms:created xsi:type="dcterms:W3CDTF">2025-03-06T23:00:15Z</dcterms:created>
  <dcterms:modified xsi:type="dcterms:W3CDTF">2025-03-19T13:19:12Z</dcterms:modified>
</cp:coreProperties>
</file>