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embeddedFontLst>
    <p:embeddedFont>
      <p:font typeface="Garamond" panose="02020404030301010803" pitchFamily="18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hBLehnRCackZBTZep09e04HMab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zitiv titlu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Google Shape;24;p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1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6" name="Google Shape;26;p11"/>
          <p:cNvSpPr txBox="1"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Garamond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cap="none">
                <a:solidFill>
                  <a:srgbClr val="F4B46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dt" idx="10"/>
          </p:nvPr>
        </p:nvSpPr>
        <p:spPr>
          <a:xfrm rot="5400000">
            <a:off x="10158984" y="1792224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ftr" idx="11"/>
          </p:nvPr>
        </p:nvSpPr>
        <p:spPr>
          <a:xfrm rot="5400000">
            <a:off x="8951976" y="3227832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ine cu legendă" type="picTx">
  <p:cSld name="PICTURE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2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1" name="Google Shape;121;p2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C2BC80">
                    <a:alpha val="10980"/>
                  </a:srgbClr>
                </a:gs>
                <a:gs pos="36000">
                  <a:srgbClr val="C2BC80">
                    <a:alpha val="9803"/>
                  </a:srgbClr>
                </a:gs>
                <a:gs pos="75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C2BC80">
                    <a:alpha val="7843"/>
                  </a:srgbClr>
                </a:gs>
                <a:gs pos="36000">
                  <a:srgbClr val="C2BC80">
                    <a:alpha val="7843"/>
                  </a:srgbClr>
                </a:gs>
                <a:gs pos="72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66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C2BC80">
                    <a:alpha val="6666"/>
                  </a:srgbClr>
                </a:gs>
                <a:gs pos="36000">
                  <a:srgbClr val="C2BC80">
                    <a:alpha val="5882"/>
                  </a:srgbClr>
                </a:gs>
                <a:gs pos="69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73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0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0"/>
            <p:cNvSpPr/>
            <p:nvPr/>
          </p:nvSpPr>
          <p:spPr>
            <a:xfrm rot="-5677511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0"/>
            <p:cNvSpPr/>
            <p:nvPr/>
          </p:nvSpPr>
          <p:spPr>
            <a:xfrm rot="-54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30" name="Google Shape;130;p20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aramond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>
            <a:spLocks noGrp="1"/>
          </p:cNvSpPr>
          <p:nvPr>
            <p:ph type="pic" idx="2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385921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F4B46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u și legendă">
  <p:cSld name="Titlu și legendă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2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0" name="Google Shape;140;p2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C2BC80">
                    <a:alpha val="10980"/>
                  </a:srgbClr>
                </a:gs>
                <a:gs pos="36000">
                  <a:srgbClr val="C2BC80">
                    <a:alpha val="9803"/>
                  </a:srgbClr>
                </a:gs>
                <a:gs pos="75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C2BC80">
                    <a:alpha val="7843"/>
                  </a:srgbClr>
                </a:gs>
                <a:gs pos="36000">
                  <a:srgbClr val="C2BC80">
                    <a:alpha val="7843"/>
                  </a:srgbClr>
                </a:gs>
                <a:gs pos="72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66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C2BC80">
                    <a:alpha val="6666"/>
                  </a:srgbClr>
                </a:gs>
                <a:gs pos="36000">
                  <a:srgbClr val="C2BC80">
                    <a:alpha val="5882"/>
                  </a:srgbClr>
                </a:gs>
                <a:gs pos="69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73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1"/>
            <p:cNvSpPr/>
            <p:nvPr/>
          </p:nvSpPr>
          <p:spPr>
            <a:xfrm rot="-589932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1"/>
            <p:cNvSpPr/>
            <p:nvPr/>
          </p:nvSpPr>
          <p:spPr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 extrusionOk="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8" name="Google Shape;148;p21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aramond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body" idx="1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tat cu legendă">
  <p:cSld name="Citat cu legendă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2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7" name="Google Shape;157;p2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C2BC80">
                    <a:alpha val="10980"/>
                  </a:srgbClr>
                </a:gs>
                <a:gs pos="36000">
                  <a:srgbClr val="C2BC80">
                    <a:alpha val="9803"/>
                  </a:srgbClr>
                </a:gs>
                <a:gs pos="75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C2BC80">
                    <a:alpha val="7843"/>
                  </a:srgbClr>
                </a:gs>
                <a:gs pos="36000">
                  <a:srgbClr val="C2BC80">
                    <a:alpha val="7843"/>
                  </a:srgbClr>
                </a:gs>
                <a:gs pos="72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66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C2BC80">
                    <a:alpha val="6666"/>
                  </a:srgbClr>
                </a:gs>
                <a:gs pos="36000">
                  <a:srgbClr val="C2BC80">
                    <a:alpha val="5882"/>
                  </a:srgbClr>
                </a:gs>
                <a:gs pos="69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73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2"/>
            <p:cNvSpPr/>
            <p:nvPr/>
          </p:nvSpPr>
          <p:spPr>
            <a:xfrm rot="-589932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2"/>
            <p:cNvSpPr/>
            <p:nvPr/>
          </p:nvSpPr>
          <p:spPr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65" name="Google Shape;165;p22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66" name="Google Shape;166;p22"/>
          <p:cNvSpPr txBox="1"/>
          <p:nvPr/>
        </p:nvSpPr>
        <p:spPr>
          <a:xfrm>
            <a:off x="881566" y="607336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9600" b="0" i="0" u="none" strike="noStrike" cap="none">
                <a:solidFill>
                  <a:srgbClr val="F4B469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67" name="Google Shape;167;p22"/>
          <p:cNvSpPr txBox="1"/>
          <p:nvPr/>
        </p:nvSpPr>
        <p:spPr>
          <a:xfrm>
            <a:off x="9884458" y="2613787"/>
            <a:ext cx="65276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9600" b="0" i="0" u="none" strike="noStrike" cap="none">
                <a:solidFill>
                  <a:srgbClr val="F4B469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aramond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1"/>
          </p:nvPr>
        </p:nvSpPr>
        <p:spPr>
          <a:xfrm>
            <a:off x="1945945" y="3678766"/>
            <a:ext cx="7731219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rgbClr val="F4B469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body" idx="2"/>
          </p:nvPr>
        </p:nvSpPr>
        <p:spPr>
          <a:xfrm>
            <a:off x="1154954" y="5029199"/>
            <a:ext cx="9244897" cy="997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rte de vizită">
  <p:cSld name="Carte de vizită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7" name="Google Shape;177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C2BC80">
                    <a:alpha val="10980"/>
                  </a:srgbClr>
                </a:gs>
                <a:gs pos="36000">
                  <a:srgbClr val="C2BC80">
                    <a:alpha val="9803"/>
                  </a:srgbClr>
                </a:gs>
                <a:gs pos="75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C2BC80">
                    <a:alpha val="7843"/>
                  </a:srgbClr>
                </a:gs>
                <a:gs pos="36000">
                  <a:srgbClr val="C2BC80">
                    <a:alpha val="7843"/>
                  </a:srgbClr>
                </a:gs>
                <a:gs pos="72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3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66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C2BC80">
                    <a:alpha val="6666"/>
                  </a:srgbClr>
                </a:gs>
                <a:gs pos="36000">
                  <a:srgbClr val="C2BC80">
                    <a:alpha val="5882"/>
                  </a:srgbClr>
                </a:gs>
                <a:gs pos="69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3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73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3"/>
            <p:cNvSpPr/>
            <p:nvPr/>
          </p:nvSpPr>
          <p:spPr>
            <a:xfrm rot="-589932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3"/>
            <p:cNvSpPr/>
            <p:nvPr/>
          </p:nvSpPr>
          <p:spPr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85" name="Google Shape;185;p23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aramond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F4B46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oane">
  <p:cSld name="3 coloane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aramond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F4B46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body" idx="2"/>
          </p:nvPr>
        </p:nvSpPr>
        <p:spPr>
          <a:xfrm>
            <a:off x="1154953" y="3179764"/>
            <a:ext cx="3141879" cy="284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body" idx="3"/>
          </p:nvPr>
        </p:nvSpPr>
        <p:spPr>
          <a:xfrm>
            <a:off x="4512721" y="2603500"/>
            <a:ext cx="314700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F4B46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body" idx="4"/>
          </p:nvPr>
        </p:nvSpPr>
        <p:spPr>
          <a:xfrm>
            <a:off x="4512721" y="3179763"/>
            <a:ext cx="3147009" cy="284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body" idx="5"/>
          </p:nvPr>
        </p:nvSpPr>
        <p:spPr>
          <a:xfrm>
            <a:off x="7888135" y="2603501"/>
            <a:ext cx="314573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F4B46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body" idx="6"/>
          </p:nvPr>
        </p:nvSpPr>
        <p:spPr>
          <a:xfrm>
            <a:off x="7888329" y="3179762"/>
            <a:ext cx="3145536" cy="284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200" name="Google Shape;200;p24"/>
          <p:cNvCxnSpPr/>
          <p:nvPr/>
        </p:nvCxnSpPr>
        <p:spPr>
          <a:xfrm>
            <a:off x="4403971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1" name="Google Shape;201;p24"/>
          <p:cNvCxnSpPr/>
          <p:nvPr/>
        </p:nvCxnSpPr>
        <p:spPr>
          <a:xfrm>
            <a:off x="7772401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2" name="Google Shape;202;p24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ană cu trei imagini">
  <p:cSld name="Coloană cu trei imagini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aramond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5"/>
          <p:cNvSpPr txBox="1"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F4B46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08" name="Google Shape;208;p25"/>
          <p:cNvSpPr>
            <a:spLocks noGrp="1"/>
          </p:cNvSpPr>
          <p:nvPr>
            <p:ph type="pic" idx="2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209" name="Google Shape;209;p25"/>
          <p:cNvSpPr txBox="1">
            <a:spLocks noGrp="1"/>
          </p:cNvSpPr>
          <p:nvPr>
            <p:ph type="body" idx="3"/>
          </p:nvPr>
        </p:nvSpPr>
        <p:spPr>
          <a:xfrm>
            <a:off x="1154954" y="5109106"/>
            <a:ext cx="3050438" cy="91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body" idx="4"/>
          </p:nvPr>
        </p:nvSpPr>
        <p:spPr>
          <a:xfrm>
            <a:off x="4568865" y="4532844"/>
            <a:ext cx="3050438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F4B46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11" name="Google Shape;211;p25"/>
          <p:cNvSpPr>
            <a:spLocks noGrp="1"/>
          </p:cNvSpPr>
          <p:nvPr>
            <p:ph type="pic" idx="5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212" name="Google Shape;212;p25"/>
          <p:cNvSpPr txBox="1">
            <a:spLocks noGrp="1"/>
          </p:cNvSpPr>
          <p:nvPr>
            <p:ph type="body" idx="6"/>
          </p:nvPr>
        </p:nvSpPr>
        <p:spPr>
          <a:xfrm>
            <a:off x="4570172" y="5109105"/>
            <a:ext cx="3050438" cy="91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13" name="Google Shape;213;p25"/>
          <p:cNvSpPr txBox="1">
            <a:spLocks noGrp="1"/>
          </p:cNvSpPr>
          <p:nvPr>
            <p:ph type="body" idx="7"/>
          </p:nvPr>
        </p:nvSpPr>
        <p:spPr>
          <a:xfrm>
            <a:off x="7982775" y="4532845"/>
            <a:ext cx="305109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F4B46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14" name="Google Shape;214;p25"/>
          <p:cNvSpPr>
            <a:spLocks noGrp="1"/>
          </p:cNvSpPr>
          <p:nvPr>
            <p:ph type="pic" idx="8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215" name="Google Shape;215;p25"/>
          <p:cNvSpPr txBox="1">
            <a:spLocks noGrp="1"/>
          </p:cNvSpPr>
          <p:nvPr>
            <p:ph type="body" idx="9"/>
          </p:nvPr>
        </p:nvSpPr>
        <p:spPr>
          <a:xfrm>
            <a:off x="7982775" y="5109104"/>
            <a:ext cx="3051096" cy="91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216" name="Google Shape;216;p25"/>
          <p:cNvCxnSpPr/>
          <p:nvPr/>
        </p:nvCxnSpPr>
        <p:spPr>
          <a:xfrm>
            <a:off x="4405831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7" name="Google Shape;217;p25"/>
          <p:cNvCxnSpPr/>
          <p:nvPr/>
        </p:nvCxnSpPr>
        <p:spPr>
          <a:xfrm>
            <a:off x="7797802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8" name="Google Shape;218;p25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ftr" idx="11"/>
          </p:nvPr>
        </p:nvSpPr>
        <p:spPr>
          <a:xfrm>
            <a:off x="561111" y="6391838"/>
            <a:ext cx="3644282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vertical și titlu" type="vertTx">
  <p:cSld name="VERTICAL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6"/>
          <p:cNvSpPr txBox="1">
            <a:spLocks noGrp="1"/>
          </p:cNvSpPr>
          <p:nvPr>
            <p:ph type="body" idx="1"/>
          </p:nvPr>
        </p:nvSpPr>
        <p:spPr>
          <a:xfrm rot="5400000">
            <a:off x="3859634" y="-101179"/>
            <a:ext cx="3416300" cy="882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24" name="Google Shape;224;p26"/>
          <p:cNvSpPr txBox="1">
            <a:spLocks noGrp="1"/>
          </p:cNvSpPr>
          <p:nvPr>
            <p:ph type="dt" idx="10"/>
          </p:nvPr>
        </p:nvSpPr>
        <p:spPr>
          <a:xfrm>
            <a:off x="10695439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u vertical și text" type="vertTitleAndTx">
  <p:cSld name="VERTICAL_TITLE_AND_VERTICAL_TEX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2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9" name="Google Shape;229;p2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C2BC80">
                    <a:alpha val="10980"/>
                  </a:srgbClr>
                </a:gs>
                <a:gs pos="36000">
                  <a:srgbClr val="C2BC80">
                    <a:alpha val="9803"/>
                  </a:srgbClr>
                </a:gs>
                <a:gs pos="75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C2BC80">
                    <a:alpha val="7843"/>
                  </a:srgbClr>
                </a:gs>
                <a:gs pos="36000">
                  <a:srgbClr val="C2BC80">
                    <a:alpha val="7843"/>
                  </a:srgbClr>
                </a:gs>
                <a:gs pos="72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66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C2BC80">
                    <a:alpha val="6666"/>
                  </a:srgbClr>
                </a:gs>
                <a:gs pos="36000">
                  <a:srgbClr val="C2BC80">
                    <a:alpha val="5882"/>
                  </a:srgbClr>
                </a:gs>
                <a:gs pos="69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73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7"/>
            <p:cNvSpPr/>
            <p:nvPr/>
          </p:nvSpPr>
          <p:spPr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38" name="Google Shape;238;p27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39" name="Google Shape;239;p27"/>
          <p:cNvSpPr txBox="1">
            <a:spLocks noGrp="1"/>
          </p:cNvSpPr>
          <p:nvPr>
            <p:ph type="title"/>
          </p:nvPr>
        </p:nvSpPr>
        <p:spPr>
          <a:xfrm rot="5400000">
            <a:off x="6915923" y="2947780"/>
            <a:ext cx="4748590" cy="140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body" idx="1"/>
          </p:nvPr>
        </p:nvSpPr>
        <p:spPr>
          <a:xfrm rot="5400000">
            <a:off x="1908672" y="524749"/>
            <a:ext cx="4748590" cy="625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2135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ine panoramică cu legendă">
  <p:cSld name="Imagine panoramică cu legendă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4" name="Google Shape;34;p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C2BC80">
                    <a:alpha val="10980"/>
                  </a:srgbClr>
                </a:gs>
                <a:gs pos="36000">
                  <a:srgbClr val="C2BC80">
                    <a:alpha val="9803"/>
                  </a:srgbClr>
                </a:gs>
                <a:gs pos="75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C2BC80">
                    <a:alpha val="7843"/>
                  </a:srgbClr>
                </a:gs>
                <a:gs pos="36000">
                  <a:srgbClr val="C2BC80">
                    <a:alpha val="7843"/>
                  </a:srgbClr>
                </a:gs>
                <a:gs pos="72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66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C2BC80">
                    <a:alpha val="6666"/>
                  </a:srgbClr>
                </a:gs>
                <a:gs pos="36000">
                  <a:srgbClr val="C2BC80">
                    <a:alpha val="5882"/>
                  </a:srgbClr>
                </a:gs>
                <a:gs pos="69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2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73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2"/>
            <p:cNvSpPr/>
            <p:nvPr/>
          </p:nvSpPr>
          <p:spPr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2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2" name="Google Shape;42;p12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43" name="Google Shape;43;p12"/>
          <p:cNvSpPr txBox="1"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>
            <a:spLocks noGrp="1"/>
          </p:cNvSpPr>
          <p:nvPr>
            <p:ph type="pic" idx="2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45" name="Google Shape;45;p12"/>
          <p:cNvSpPr txBox="1">
            <a:spLocks noGrp="1"/>
          </p:cNvSpPr>
          <p:nvPr>
            <p:ph type="body" idx="1"/>
          </p:nvPr>
        </p:nvSpPr>
        <p:spPr>
          <a:xfrm>
            <a:off x="1154954" y="5536665"/>
            <a:ext cx="8825658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rgbClr val="F4B46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u și conținu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ntet secțiune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8" name="Google Shape;58;p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C2BC80">
                    <a:alpha val="10980"/>
                  </a:srgbClr>
                </a:gs>
                <a:gs pos="36000">
                  <a:srgbClr val="C2BC80">
                    <a:alpha val="9803"/>
                  </a:srgbClr>
                </a:gs>
                <a:gs pos="75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C2BC80">
                    <a:alpha val="7843"/>
                  </a:srgbClr>
                </a:gs>
                <a:gs pos="36000">
                  <a:srgbClr val="C2BC80">
                    <a:alpha val="7843"/>
                  </a:srgbClr>
                </a:gs>
                <a:gs pos="72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66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C2BC80">
                    <a:alpha val="6666"/>
                  </a:srgbClr>
                </a:gs>
                <a:gs pos="36000">
                  <a:srgbClr val="C2BC80">
                    <a:alpha val="5882"/>
                  </a:srgbClr>
                </a:gs>
                <a:gs pos="69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73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4"/>
            <p:cNvSpPr/>
            <p:nvPr/>
          </p:nvSpPr>
          <p:spPr>
            <a:xfrm rot="-54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6" name="Google Shape;66;p14"/>
            <p:cNvSpPr/>
            <p:nvPr/>
          </p:nvSpPr>
          <p:spPr>
            <a:xfrm rot="-5677511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aramond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F4B46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uă tipuri de conținu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4825158" cy="341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2"/>
          </p:nvPr>
        </p:nvSpPr>
        <p:spPr>
          <a:xfrm>
            <a:off x="6208712" y="2603500"/>
            <a:ext cx="4825159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ție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2"/>
          </p:nvPr>
        </p:nvSpPr>
        <p:spPr>
          <a:xfrm>
            <a:off x="1154954" y="3179762"/>
            <a:ext cx="4825158" cy="284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3"/>
          </p:nvPr>
        </p:nvSpPr>
        <p:spPr>
          <a:xfrm>
            <a:off x="6208712" y="2603500"/>
            <a:ext cx="482515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4"/>
          </p:nvPr>
        </p:nvSpPr>
        <p:spPr>
          <a:xfrm>
            <a:off x="6208712" y="3179762"/>
            <a:ext cx="4825159" cy="284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ar titlu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ecompletat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ținut cu legendă" type="objTx">
  <p:cSld name="OBJECT_WITH_CAPTION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2" name="Google Shape;102;p1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C2BC80">
                    <a:alpha val="10980"/>
                  </a:srgbClr>
                </a:gs>
                <a:gs pos="36000">
                  <a:srgbClr val="C2BC80">
                    <a:alpha val="9803"/>
                  </a:srgbClr>
                </a:gs>
                <a:gs pos="75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C2BC80">
                    <a:alpha val="7843"/>
                  </a:srgbClr>
                </a:gs>
                <a:gs pos="36000">
                  <a:srgbClr val="C2BC80">
                    <a:alpha val="7843"/>
                  </a:srgbClr>
                </a:gs>
                <a:gs pos="72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66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C2BC80">
                    <a:alpha val="6666"/>
                  </a:srgbClr>
                </a:gs>
                <a:gs pos="36000">
                  <a:srgbClr val="C2BC80">
                    <a:alpha val="5882"/>
                  </a:srgbClr>
                </a:gs>
                <a:gs pos="69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73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9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9"/>
            <p:cNvSpPr/>
            <p:nvPr/>
          </p:nvSpPr>
          <p:spPr>
            <a:xfrm rot="-5677511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9"/>
            <p:cNvSpPr/>
            <p:nvPr/>
          </p:nvSpPr>
          <p:spPr>
            <a:xfrm rot="-54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1" name="Google Shape;111;p19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5781146" y="1447800"/>
            <a:ext cx="519006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2"/>
          </p:nvPr>
        </p:nvSpPr>
        <p:spPr>
          <a:xfrm>
            <a:off x="1154954" y="3129280"/>
            <a:ext cx="2793158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F4B46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Google Shape;7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1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C2BC80">
                    <a:alpha val="10980"/>
                  </a:srgbClr>
                </a:gs>
                <a:gs pos="36000">
                  <a:srgbClr val="C2BC80">
                    <a:alpha val="9803"/>
                  </a:srgbClr>
                </a:gs>
                <a:gs pos="75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C2BC80">
                    <a:alpha val="7843"/>
                  </a:srgbClr>
                </a:gs>
                <a:gs pos="36000">
                  <a:srgbClr val="C2BC80">
                    <a:alpha val="7843"/>
                  </a:srgbClr>
                </a:gs>
                <a:gs pos="72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66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C2BC80">
                    <a:alpha val="6666"/>
                  </a:srgbClr>
                </a:gs>
                <a:gs pos="36000">
                  <a:srgbClr val="C2BC80">
                    <a:alpha val="5882"/>
                  </a:srgbClr>
                </a:gs>
                <a:gs pos="69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C2BC80">
                    <a:alpha val="13725"/>
                  </a:srgbClr>
                </a:gs>
                <a:gs pos="36000">
                  <a:srgbClr val="C2BC80">
                    <a:alpha val="6666"/>
                  </a:srgbClr>
                </a:gs>
                <a:gs pos="73000">
                  <a:srgbClr val="C2BC80">
                    <a:alpha val="0"/>
                  </a:srgbClr>
                </a:gs>
                <a:gs pos="100000">
                  <a:srgbClr val="C2BC8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0"/>
            <p:cNvSpPr/>
            <p:nvPr/>
          </p:nvSpPr>
          <p:spPr>
            <a:xfrm rot="-589932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0"/>
            <p:cNvSpPr/>
            <p:nvPr/>
          </p:nvSpPr>
          <p:spPr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" name="Google Shape;15;p10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6" name="Google Shape;16;p10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aramond"/>
              <a:buNone/>
              <a:defRPr sz="36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 u="none" strike="noStrike" cap="none">
                <a:solidFill>
                  <a:schemeClr val="accen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 u="none" strike="noStrike" cap="none">
                <a:solidFill>
                  <a:schemeClr val="accen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20" name="Google Shape;20;p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"/>
          <p:cNvSpPr txBox="1">
            <a:spLocks noGrp="1"/>
          </p:cNvSpPr>
          <p:nvPr>
            <p:ph type="ctrTitle"/>
          </p:nvPr>
        </p:nvSpPr>
        <p:spPr>
          <a:xfrm>
            <a:off x="1154955" y="2099733"/>
            <a:ext cx="10263322" cy="267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Garamond"/>
              <a:buNone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Schițe de costum pentru scenografie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Google Shape;250;p1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VARIANTA CLASICĂ ȘI VARIANTA CONTEMPORANĂ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"/>
          <p:cNvSpPr txBox="1">
            <a:spLocks noGrp="1"/>
          </p:cNvSpPr>
          <p:nvPr>
            <p:ph type="title"/>
          </p:nvPr>
        </p:nvSpPr>
        <p:spPr>
          <a:xfrm>
            <a:off x="1119514" y="4427417"/>
            <a:ext cx="4902741" cy="12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aramond"/>
              <a:buNone/>
            </a:pPr>
            <a:r>
              <a:rPr lang="ro-RO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scrisoare pierdută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regia Liviu Ciulei, 1982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" name="Google Shape;256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417" t="17611" r="23195" b="17611"/>
          <a:stretch/>
        </p:blipFill>
        <p:spPr>
          <a:xfrm>
            <a:off x="586154" y="444598"/>
            <a:ext cx="5979044" cy="3721001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57" name="Google Shape;257;p2"/>
          <p:cNvSpPr txBox="1">
            <a:spLocks noGrp="1"/>
          </p:cNvSpPr>
          <p:nvPr>
            <p:ph type="body" idx="1"/>
          </p:nvPr>
        </p:nvSpPr>
        <p:spPr>
          <a:xfrm>
            <a:off x="1154954" y="5536665"/>
            <a:ext cx="4941046" cy="71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Scenografie clasică, moda secolului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XIX-lea în vestimentație și mobilier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8" name="Google Shape;258;p2"/>
          <p:cNvPicPr preferRelativeResize="0"/>
          <p:nvPr/>
        </p:nvPicPr>
        <p:blipFill rotWithShape="1">
          <a:blip r:embed="rId4">
            <a:alphaModFix/>
          </a:blip>
          <a:srcRect l="18809" t="5755" r="7477" b="9805"/>
          <a:stretch/>
        </p:blipFill>
        <p:spPr>
          <a:xfrm>
            <a:off x="5642036" y="444599"/>
            <a:ext cx="5815315" cy="3721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59" name="Google Shape;259;p2"/>
          <p:cNvSpPr txBox="1"/>
          <p:nvPr/>
        </p:nvSpPr>
        <p:spPr>
          <a:xfrm>
            <a:off x="6096000" y="4462585"/>
            <a:ext cx="5158151" cy="114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aramond"/>
              <a:buNone/>
            </a:pPr>
            <a:r>
              <a:rPr lang="ro-RO" sz="3200" b="0" i="1" u="none" strike="noStrike" cap="none" dirty="0">
                <a:solidFill>
                  <a:schemeClr val="lt2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O scrisoare pierdută, în concert </a:t>
            </a:r>
            <a:r>
              <a:rPr lang="ro-RO" sz="3200" b="0" i="0" u="none" strike="noStrike" cap="none" dirty="0">
                <a:solidFill>
                  <a:schemeClr val="lt2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de Ada Milea, 2022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Google Shape;260;p2"/>
          <p:cNvSpPr txBox="1"/>
          <p:nvPr/>
        </p:nvSpPr>
        <p:spPr>
          <a:xfrm>
            <a:off x="5986815" y="5501498"/>
            <a:ext cx="5398940" cy="71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rPr lang="ro-RO" sz="2000" b="0" i="0" u="none" strike="noStrike" cap="none" dirty="0">
                <a:solidFill>
                  <a:srgbClr val="F4B469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Scenografie actualizată, modă contemporană în vestimentație, decor minimalist pentru musical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"/>
          <p:cNvSpPr txBox="1">
            <a:spLocks noGrp="1"/>
          </p:cNvSpPr>
          <p:nvPr>
            <p:ph type="title"/>
          </p:nvPr>
        </p:nvSpPr>
        <p:spPr>
          <a:xfrm>
            <a:off x="1365959" y="4392251"/>
            <a:ext cx="9466164" cy="12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aramond"/>
              <a:buNone/>
            </a:pP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Costume pentru </a:t>
            </a:r>
            <a:r>
              <a:rPr lang="ro-RO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scrisoare pierdută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varianta clasică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" name="Google Shape;266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508" r="7507"/>
          <a:stretch/>
        </p:blipFill>
        <p:spPr>
          <a:xfrm>
            <a:off x="2978901" y="127550"/>
            <a:ext cx="2677500" cy="49863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67" name="Google Shape;267;p3"/>
          <p:cNvSpPr txBox="1">
            <a:spLocks noGrp="1"/>
          </p:cNvSpPr>
          <p:nvPr>
            <p:ph type="body" idx="1"/>
          </p:nvPr>
        </p:nvSpPr>
        <p:spPr>
          <a:xfrm>
            <a:off x="1081548" y="5536665"/>
            <a:ext cx="10328913" cy="71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Costumele sunt inspirate din moda secolului al XIX-lea. Sunt sugerate indicații de decor în fundal.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8" name="Google Shape;268;p3"/>
          <p:cNvPicPr preferRelativeResize="0"/>
          <p:nvPr/>
        </p:nvPicPr>
        <p:blipFill rotWithShape="1">
          <a:blip r:embed="rId4">
            <a:alphaModFix/>
          </a:blip>
          <a:srcRect t="1202" b="3576"/>
          <a:stretch/>
        </p:blipFill>
        <p:spPr>
          <a:xfrm>
            <a:off x="5845252" y="127551"/>
            <a:ext cx="3536528" cy="4986454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"/>
          <p:cNvSpPr txBox="1">
            <a:spLocks noGrp="1"/>
          </p:cNvSpPr>
          <p:nvPr>
            <p:ph type="title"/>
          </p:nvPr>
        </p:nvSpPr>
        <p:spPr>
          <a:xfrm>
            <a:off x="1365959" y="4392251"/>
            <a:ext cx="9466164" cy="12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aramond"/>
              <a:buNone/>
            </a:pP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Costume pentru </a:t>
            </a:r>
            <a:r>
              <a:rPr lang="ro-RO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scrisoare pierdută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varianta clasică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Google Shape;274;p4"/>
          <p:cNvSpPr txBox="1">
            <a:spLocks noGrp="1"/>
          </p:cNvSpPr>
          <p:nvPr>
            <p:ph type="body" idx="1"/>
          </p:nvPr>
        </p:nvSpPr>
        <p:spPr>
          <a:xfrm>
            <a:off x="1140542" y="5536665"/>
            <a:ext cx="10269919" cy="71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Costumele sunt inspirate din moda secolului al XIX-lea. Sunt sugerate indicații de decor în fundal.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5" name="Google Shape;275;p4" descr="A painting of a couple of people dancing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12033" t="5448" r="41366" b="7183"/>
          <a:stretch/>
        </p:blipFill>
        <p:spPr>
          <a:xfrm>
            <a:off x="2236527" y="202586"/>
            <a:ext cx="3809710" cy="480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" descr="A painting of a couple of people dancing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68596" t="6371" b="12311"/>
          <a:stretch/>
        </p:blipFill>
        <p:spPr>
          <a:xfrm>
            <a:off x="6288826" y="202586"/>
            <a:ext cx="2760984" cy="4809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"/>
          <p:cNvSpPr txBox="1">
            <a:spLocks noGrp="1"/>
          </p:cNvSpPr>
          <p:nvPr>
            <p:ph type="title"/>
          </p:nvPr>
        </p:nvSpPr>
        <p:spPr>
          <a:xfrm>
            <a:off x="1003177" y="4392251"/>
            <a:ext cx="10787963" cy="12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aramond"/>
              <a:buNone/>
            </a:pP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Costume pentru </a:t>
            </a:r>
            <a:r>
              <a:rPr lang="ro-RO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scrisoare pierdută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varianta contemporană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2" name="Google Shape;282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54" t="2391" r="4777"/>
          <a:stretch/>
        </p:blipFill>
        <p:spPr>
          <a:xfrm rot="-5400000">
            <a:off x="545607" y="1001232"/>
            <a:ext cx="4853020" cy="3089059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83" name="Google Shape;283;p5"/>
          <p:cNvSpPr txBox="1">
            <a:spLocks noGrp="1"/>
          </p:cNvSpPr>
          <p:nvPr>
            <p:ph type="body" idx="1"/>
          </p:nvPr>
        </p:nvSpPr>
        <p:spPr>
          <a:xfrm>
            <a:off x="823934" y="5536665"/>
            <a:ext cx="10787963" cy="71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Costumele sunt ansambluri vestimentare moderne, actuale, eventual cu accente ușor exagerate, comice.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4" name="Google Shape;284;p5"/>
          <p:cNvPicPr preferRelativeResize="0"/>
          <p:nvPr/>
        </p:nvPicPr>
        <p:blipFill rotWithShape="1">
          <a:blip r:embed="rId4">
            <a:alphaModFix/>
          </a:blip>
          <a:srcRect l="1523" t="9433" r="400" b="15802"/>
          <a:stretch/>
        </p:blipFill>
        <p:spPr>
          <a:xfrm rot="-5400000">
            <a:off x="6107161" y="1367935"/>
            <a:ext cx="4845539" cy="2363135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85" name="Google Shape;285;p5"/>
          <p:cNvPicPr preferRelativeResize="0"/>
          <p:nvPr/>
        </p:nvPicPr>
        <p:blipFill rotWithShape="1">
          <a:blip r:embed="rId5">
            <a:alphaModFix/>
          </a:blip>
          <a:srcRect t="10075" b="10074"/>
          <a:stretch/>
        </p:blipFill>
        <p:spPr>
          <a:xfrm rot="-5400000">
            <a:off x="3468671" y="1092581"/>
            <a:ext cx="4853020" cy="2906364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"/>
          <p:cNvSpPr txBox="1">
            <a:spLocks noGrp="1"/>
          </p:cNvSpPr>
          <p:nvPr>
            <p:ph type="title"/>
          </p:nvPr>
        </p:nvSpPr>
        <p:spPr>
          <a:xfrm>
            <a:off x="1365959" y="4392251"/>
            <a:ext cx="9384899" cy="12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aramond"/>
              <a:buNone/>
            </a:pPr>
            <a:r>
              <a:rPr lang="ro-RO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Romeo și Julieta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regia </a:t>
            </a:r>
            <a:r>
              <a:rPr lang="ro-RO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Franco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Zeffirelli, 1968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1" name="Google Shape;291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8955" r="8956"/>
          <a:stretch/>
        </p:blipFill>
        <p:spPr>
          <a:xfrm>
            <a:off x="5304310" y="837953"/>
            <a:ext cx="5269869" cy="3316795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92" name="Google Shape;292;p6"/>
          <p:cNvSpPr txBox="1">
            <a:spLocks noGrp="1"/>
          </p:cNvSpPr>
          <p:nvPr>
            <p:ph type="body" idx="1"/>
          </p:nvPr>
        </p:nvSpPr>
        <p:spPr>
          <a:xfrm>
            <a:off x="1365958" y="5536665"/>
            <a:ext cx="8927863" cy="71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Scenografie de inspirație istorică, costume amintind de perioada renascentistă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3" name="Google Shape;293;p6"/>
          <p:cNvPicPr preferRelativeResize="0"/>
          <p:nvPr/>
        </p:nvPicPr>
        <p:blipFill rotWithShape="1">
          <a:blip r:embed="rId4">
            <a:alphaModFix/>
          </a:blip>
          <a:srcRect t="6584" r="5782" b="6585"/>
          <a:stretch/>
        </p:blipFill>
        <p:spPr>
          <a:xfrm>
            <a:off x="416664" y="837954"/>
            <a:ext cx="4878769" cy="3316795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"/>
          <p:cNvSpPr txBox="1">
            <a:spLocks noGrp="1"/>
          </p:cNvSpPr>
          <p:nvPr>
            <p:ph type="title"/>
          </p:nvPr>
        </p:nvSpPr>
        <p:spPr>
          <a:xfrm>
            <a:off x="1365959" y="4392251"/>
            <a:ext cx="9466164" cy="12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aramond"/>
              <a:buNone/>
            </a:pP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Costume pentru </a:t>
            </a:r>
            <a:r>
              <a:rPr lang="ro-RO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Romeo și Julieta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varianta clasică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9" name="Google Shape;299;p7"/>
          <p:cNvSpPr txBox="1">
            <a:spLocks noGrp="1"/>
          </p:cNvSpPr>
          <p:nvPr>
            <p:ph type="body" idx="1"/>
          </p:nvPr>
        </p:nvSpPr>
        <p:spPr>
          <a:xfrm>
            <a:off x="1359876" y="5536665"/>
            <a:ext cx="10050585" cy="71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Costumele sunt inspirate din Renaștere. Sunt sugerate indicații de decor în fundal.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0" name="Google Shape;300;p7"/>
          <p:cNvPicPr preferRelativeResize="0"/>
          <p:nvPr/>
        </p:nvPicPr>
        <p:blipFill rotWithShape="1">
          <a:blip r:embed="rId3">
            <a:alphaModFix/>
          </a:blip>
          <a:srcRect l="284" t="2588" r="1102" b="5132"/>
          <a:stretch/>
        </p:blipFill>
        <p:spPr>
          <a:xfrm rot="-5400000">
            <a:off x="1873458" y="1024472"/>
            <a:ext cx="4944864" cy="3117415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01" name="Google Shape;301;p7"/>
          <p:cNvPicPr preferRelativeResize="0"/>
          <p:nvPr/>
        </p:nvPicPr>
        <p:blipFill rotWithShape="1">
          <a:blip r:embed="rId4">
            <a:alphaModFix/>
          </a:blip>
          <a:srcRect l="4187" t="-60" r="7655" b="513"/>
          <a:stretch/>
        </p:blipFill>
        <p:spPr>
          <a:xfrm>
            <a:off x="6096000" y="102426"/>
            <a:ext cx="3117416" cy="4931843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8"/>
          <p:cNvSpPr txBox="1">
            <a:spLocks noGrp="1"/>
          </p:cNvSpPr>
          <p:nvPr>
            <p:ph type="title"/>
          </p:nvPr>
        </p:nvSpPr>
        <p:spPr>
          <a:xfrm>
            <a:off x="1365959" y="4163626"/>
            <a:ext cx="9384899" cy="122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aramond"/>
              <a:buNone/>
            </a:pPr>
            <a:r>
              <a:rPr lang="ro-RO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Romeo și Julieta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regia </a:t>
            </a:r>
            <a:r>
              <a:rPr lang="ro-RO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Luhrmann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1996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" name="Google Shape;307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2" r="182"/>
          <a:stretch/>
        </p:blipFill>
        <p:spPr>
          <a:xfrm>
            <a:off x="5295432" y="837953"/>
            <a:ext cx="5269869" cy="3316795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08" name="Google Shape;308;p8"/>
          <p:cNvSpPr txBox="1">
            <a:spLocks noGrp="1"/>
          </p:cNvSpPr>
          <p:nvPr>
            <p:ph type="body" idx="1"/>
          </p:nvPr>
        </p:nvSpPr>
        <p:spPr>
          <a:xfrm>
            <a:off x="1365959" y="5403499"/>
            <a:ext cx="8426112" cy="71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Scenografie actualizată – costume de bal mascat și costume moderne, </a:t>
            </a:r>
            <a:r>
              <a:rPr lang="ro-RO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casual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Scenele sunt filmate pe plajă și în interioare contemporane.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" name="Google Shape;309;p8"/>
          <p:cNvPicPr preferRelativeResize="0"/>
          <p:nvPr/>
        </p:nvPicPr>
        <p:blipFill rotWithShape="1">
          <a:blip r:embed="rId4">
            <a:alphaModFix/>
          </a:blip>
          <a:srcRect t="900" b="900"/>
          <a:stretch/>
        </p:blipFill>
        <p:spPr>
          <a:xfrm>
            <a:off x="434419" y="837953"/>
            <a:ext cx="4878769" cy="3316795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9" descr="A drawing of a person wearing a striped pantsu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5880" r="8716"/>
          <a:stretch/>
        </p:blipFill>
        <p:spPr>
          <a:xfrm>
            <a:off x="7155157" y="166695"/>
            <a:ext cx="2809938" cy="4909532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9"/>
          <p:cNvSpPr txBox="1">
            <a:spLocks noGrp="1"/>
          </p:cNvSpPr>
          <p:nvPr>
            <p:ph type="title"/>
          </p:nvPr>
        </p:nvSpPr>
        <p:spPr>
          <a:xfrm>
            <a:off x="1003177" y="4392251"/>
            <a:ext cx="10787963" cy="121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aramond"/>
              <a:buNone/>
            </a:pP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Costume pentru </a:t>
            </a:r>
            <a:r>
              <a:rPr lang="ro-RO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Romeo și Julieta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varianta contemporană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6" name="Google Shape;316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4206" t="-432" r="17926" b="25"/>
          <a:stretch/>
        </p:blipFill>
        <p:spPr>
          <a:xfrm>
            <a:off x="2039597" y="126733"/>
            <a:ext cx="2498829" cy="4929024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17" name="Google Shape;317;p9"/>
          <p:cNvSpPr txBox="1">
            <a:spLocks noGrp="1"/>
          </p:cNvSpPr>
          <p:nvPr>
            <p:ph type="body" idx="1"/>
          </p:nvPr>
        </p:nvSpPr>
        <p:spPr>
          <a:xfrm>
            <a:off x="1003177" y="5536665"/>
            <a:ext cx="10407285" cy="71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Costumele sunt ansambluri vestimentare contemporane, atât cele de bal, cât și cele de zi cu zi.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8" name="Google Shape;318;p9"/>
          <p:cNvPicPr preferRelativeResize="0"/>
          <p:nvPr/>
        </p:nvPicPr>
        <p:blipFill rotWithShape="1">
          <a:blip r:embed="rId5">
            <a:alphaModFix/>
          </a:blip>
          <a:srcRect l="9327" t="-337" r="9915" b="-510"/>
          <a:stretch/>
        </p:blipFill>
        <p:spPr>
          <a:xfrm>
            <a:off x="4538426" y="126733"/>
            <a:ext cx="2809937" cy="4989457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rectorial">
  <a:themeElements>
    <a:clrScheme name="Portocaliu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226</Words>
  <Application>Microsoft Office PowerPoint</Application>
  <PresentationFormat>Widescreen</PresentationFormat>
  <Paragraphs>21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Times New Roman</vt:lpstr>
      <vt:lpstr>Arial</vt:lpstr>
      <vt:lpstr>Garamond</vt:lpstr>
      <vt:lpstr>Noto Sans Symbols</vt:lpstr>
      <vt:lpstr>Directorial</vt:lpstr>
      <vt:lpstr>Schițe de costum pentru scenografie</vt:lpstr>
      <vt:lpstr>O scrisoare pierdută, regia Liviu Ciulei, 1982</vt:lpstr>
      <vt:lpstr>Costume pentru O scrisoare pierdută, varianta clasică </vt:lpstr>
      <vt:lpstr>Costume pentru O scrisoare pierdută, varianta clasică </vt:lpstr>
      <vt:lpstr>Costume pentru O scrisoare pierdută, varianta contemporană</vt:lpstr>
      <vt:lpstr>Romeo și Julieta, regia Franco Zeffirelli, 1968</vt:lpstr>
      <vt:lpstr>Costume pentru Romeo și Julieta, varianta clasică </vt:lpstr>
      <vt:lpstr>Romeo și Julieta, regia Baz Luhrmann, 1996</vt:lpstr>
      <vt:lpstr>Costume pentru Romeo și Julieta, varianta contemporană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Schițe de costum pentru scenografie</dc:title>
  <dc:creator>Madi Gheorghe</dc:creator>
  <cp:lastModifiedBy>Redactor Corint 2</cp:lastModifiedBy>
  <cp:revision>19</cp:revision>
  <dcterms:created xsi:type="dcterms:W3CDTF">2025-02-20T12:56:29Z</dcterms:created>
  <dcterms:modified xsi:type="dcterms:W3CDTF">2025-03-19T12:18:56Z</dcterms:modified>
</cp:coreProperties>
</file>